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24"/>
  </p:notesMasterIdLst>
  <p:sldIdLst>
    <p:sldId id="256" r:id="rId2"/>
    <p:sldId id="257" r:id="rId3"/>
    <p:sldId id="259" r:id="rId4"/>
    <p:sldId id="373" r:id="rId5"/>
    <p:sldId id="268" r:id="rId6"/>
    <p:sldId id="265" r:id="rId7"/>
    <p:sldId id="283" r:id="rId8"/>
    <p:sldId id="266" r:id="rId9"/>
    <p:sldId id="399" r:id="rId10"/>
    <p:sldId id="376" r:id="rId11"/>
    <p:sldId id="377" r:id="rId12"/>
    <p:sldId id="400" r:id="rId13"/>
    <p:sldId id="383" r:id="rId14"/>
    <p:sldId id="385" r:id="rId15"/>
    <p:sldId id="396" r:id="rId16"/>
    <p:sldId id="388" r:id="rId17"/>
    <p:sldId id="387" r:id="rId18"/>
    <p:sldId id="389" r:id="rId19"/>
    <p:sldId id="401" r:id="rId20"/>
    <p:sldId id="394" r:id="rId21"/>
    <p:sldId id="398" r:id="rId22"/>
    <p:sldId id="40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6"/>
    <p:restoredTop sz="80296"/>
  </p:normalViewPr>
  <p:slideViewPr>
    <p:cSldViewPr snapToGrid="0">
      <p:cViewPr varScale="1">
        <p:scale>
          <a:sx n="123" d="100"/>
          <a:sy n="123" d="100"/>
        </p:scale>
        <p:origin x="2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61AE-AC1B-3C4F-BDA9-8AA4FDF51C7D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C9E7-9D71-8B49-A761-D130F8279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ARIMA-based: Explainability and very good for non-seasonal data &gt;&gt; although no non-linearities.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Evolves in time, all forecasted points depend on the previous 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Decomposition-based: Good for understanding of the components and time-series that have </a:t>
            </a:r>
            <a:r>
              <a:rPr lang="en-US" dirty="0" err="1"/>
              <a:t>seasonalities</a:t>
            </a:r>
            <a:r>
              <a:rPr lang="en-US" dirty="0"/>
              <a:t> – therefore: affected by patterns (humans, plants, animals) &gt;&gt; Non-linearities for seasonality.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Neural Networks: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capture relationships between all time points simultaneously, handling long-term dependencies well in time-series forecasting.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time-series data sequentially, using past information to predict future values, effective for capturing short to medium-term dependencies.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time-series data to detect local patterns and trends, useful for extracting features and short-term dependencies in forecasting.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process all time points simultaneously.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Excellent at capturing long-term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handle very long sequences efficiently due to parallel processing.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Generally more complex and resource-intensive.</a:t>
            </a:r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Recurrent Neural Networks (RNNs)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sequences sequentially, passing information from one step to the next.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Good at handling sequential data with short to medium-term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struggle with long sequences due to issues like vanishing gradients.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Simpler than transformers, but can become complex with layers like LSTM or GRU for improved long-term dependency handling.</a:t>
            </a:r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Convolutional Neural Networks (CNNs)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detect local patterns and features.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Effective at capturing short-term dependencies and local trends.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Efficient at processing data in parallel, but mainly captures local context.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Less complex than transformers, relatively straightforward to implement.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2804-EC23-9908-4E83-5AEEFC55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AC427-D002-1A8F-716C-06418F6CC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F6278-91D9-A9C9-0832-DDD597447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  |.  Likelihood (fitting)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b="1" dirty="0"/>
              <a:t>&gt;&gt;&gt;&gt; Without our prior, things would be fitted under NOT the assumption of (errors ~ </a:t>
            </a:r>
            <a:r>
              <a:rPr lang="en-US" b="1" dirty="0" err="1"/>
              <a:t>normal_distribution</a:t>
            </a:r>
            <a:r>
              <a:rPr lang="en-US" b="1" dirty="0"/>
              <a:t> with a mean of 0 )</a:t>
            </a:r>
          </a:p>
          <a:p>
            <a:pPr marL="0" lvl="0" indent="0">
              <a:buFontTx/>
              <a:buNone/>
            </a:pPr>
            <a:r>
              <a:rPr lang="en-US" b="1" dirty="0"/>
              <a:t>&gt;&gt;&gt;&gt; Wouldn’t ensure stationarity, wouldn’t ensure errors’ mean ~ 0.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A940D-3C71-2440-0A8B-58353EED9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4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20DFA-6DDD-0EDC-4B1D-94F449926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268568-7F8D-0889-D840-A608A8018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BB8312-CA5B-A457-8833-A0259BB72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091E2-15CD-57D1-E8B5-2265A0C93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660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1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GDP is super correlated in GB-non-domestic Demand because of the huge COVID drop.</a:t>
            </a:r>
          </a:p>
          <a:p>
            <a:r>
              <a:rPr lang="en-US" dirty="0"/>
              <a:t>Otherwise the seasonality of the year </a:t>
            </a:r>
            <a:r>
              <a:rPr lang="en-US" dirty="0" err="1"/>
              <a:t>kinda</a:t>
            </a:r>
            <a:r>
              <a:rPr lang="en-US" dirty="0"/>
              <a:t> takes lots of the signals in, therefore: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some scenarios it might be better having 2 different variables for GDP: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GDP trend.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/>
              <a:t>Yearly GDP seasonality.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0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Open box:</a:t>
            </a:r>
            <a:r>
              <a:rPr lang="en-US" dirty="0"/>
              <a:t> decomposition-based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Residuals ~ normal distribution: </a:t>
            </a:r>
            <a:r>
              <a:rPr lang="en-US" dirty="0"/>
              <a:t>Starting point of the objective function.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Because it starts from that: we start by saying the time-series should follow a normal distribution.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Different from a OLS (ordinary least square): stationarity is not ensured </a:t>
            </a:r>
            <a:r>
              <a:rPr lang="en-US" dirty="0">
                <a:sym typeface="Wingdings" pitchFamily="2" charset="2"/>
              </a:rPr>
              <a:t> Sampling, probabilistic checks are skewed if that’s the case.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Data missing:</a:t>
            </a:r>
            <a:r>
              <a:rPr lang="en-US" dirty="0"/>
              <a:t> out of the optimization problem &gt;&gt; Anyway all the </a:t>
            </a:r>
            <a:r>
              <a:rPr lang="en-US" dirty="0" err="1"/>
              <a:t>seasonalities</a:t>
            </a:r>
            <a:r>
              <a:rPr lang="en-US" dirty="0"/>
              <a:t> are continuous functions, depicting the intrinsic dependence on previous datapoints.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L1 loss function instead of L2 for downweighing outliers. ~ within the Bayesian inference.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MCMC (Markov-Chain Monte Carlo): To get posterior distributions (1000 iterations by default) – State-dependent Bayes Method ran many times.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0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ARIMA: auto regressive integrated moving average.</a:t>
            </a:r>
          </a:p>
          <a:p>
            <a:endParaRPr lang="en-US" dirty="0"/>
          </a:p>
          <a:p>
            <a:r>
              <a:rPr lang="en-US" dirty="0"/>
              <a:t>&gt; Example against the probably most widely known forecasting model branch.</a:t>
            </a:r>
          </a:p>
          <a:p>
            <a:endParaRPr lang="en-US" dirty="0"/>
          </a:p>
          <a:p>
            <a:r>
              <a:rPr lang="en-US" dirty="0"/>
              <a:t>We are going to get the weight of all the components and –therefore– the ability to explain changes through these variables.</a:t>
            </a:r>
          </a:p>
          <a:p>
            <a:endParaRPr lang="en-US" dirty="0"/>
          </a:p>
          <a:p>
            <a:r>
              <a:rPr lang="en-US" dirty="0"/>
              <a:t>The actual heavy lifting behind Prophet is STAN: statistical modelling and computation.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State-of-the-art platform for statistical modeling and high-performance statistical computation.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remarks come from the Stan Blog.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it does: breaking down the time series into interpretable components and applying Bayesian inference to update forecasts based on new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0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the impact of all these Daily // Hourly if you have // variables altogether.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Why does the trend changes quite abruptly on the </a:t>
            </a:r>
            <a:r>
              <a:rPr lang="en-US" dirty="0" err="1"/>
              <a:t>chagenpoints</a:t>
            </a:r>
            <a:r>
              <a:rPr lang="en-US" dirty="0"/>
              <a:t>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 are using the best variables that are actually clean and are significant.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Therefore, a huge one, which is GDP is out of the picture: adding a “made-up” daily GDP would add noise and be wrong.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Longest Cycle: Year.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So, why only one weekly seasonality along the year?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These are the “out-of-the-box”, default tools that prophet provides to make “fast”, “easy” forecasts.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That’s what Prophet is: various calculations/functions that you will need to be doing all the time to get these “main components”.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These are things that are tackled by adding the needed variables beyond the default.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Holidays: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Each Xmas and NY is going to be different because of the DOW &gt;&gt; beyond default.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Lockdowns added as well.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7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  <a:p>
            <a:r>
              <a:rPr lang="en-US" dirty="0"/>
              <a:t>Regressors 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SHOWING: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pPr marL="171450" indent="-171450">
              <a:buFontTx/>
              <a:buChar char="-"/>
            </a:pPr>
            <a:r>
              <a:rPr lang="en-US" dirty="0"/>
              <a:t>Delta (rate of adjustments at changepoints) is a </a:t>
            </a:r>
            <a:r>
              <a:rPr lang="en-US" dirty="0" err="1"/>
              <a:t>double_exponential</a:t>
            </a:r>
            <a:r>
              <a:rPr lang="en-US" dirty="0"/>
              <a:t> so many changes are close to 0, promoting a smooth trend with occasional abrupt changes.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Fourier Series Premise:</a:t>
            </a:r>
            <a:r>
              <a:rPr lang="en-US" b="0" dirty="0"/>
              <a:t> Given an infinite number of different cosines and sines we can approximate that function to any function.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So, in Prophet the seasonality model is learning a weight for each of the different frequency cos/sin &amp; summing them up together.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a(t):</a:t>
            </a:r>
          </a:p>
          <a:p>
            <a:r>
              <a:rPr lang="en-US" dirty="0" err="1"/>
              <a:t>a_t</a:t>
            </a:r>
            <a:r>
              <a:rPr lang="en-US" dirty="0"/>
              <a:t>  is a binary vector where each element indicates whether time  t  is after the corresponding changepoint.</a:t>
            </a:r>
          </a:p>
          <a:p>
            <a:r>
              <a:rPr lang="en-US" dirty="0"/>
              <a:t>- For example, if there are changepoints at times  t_1  and  t_2 , then:</a:t>
            </a:r>
          </a:p>
          <a:p>
            <a:r>
              <a:rPr lang="en-US" dirty="0" err="1"/>
              <a:t>a_t</a:t>
            </a:r>
            <a:r>
              <a:rPr lang="en-US" dirty="0"/>
              <a:t> = [I(t &gt; t_1), I(t &gt; t_2)] </a:t>
            </a:r>
          </a:p>
          <a:p>
            <a:r>
              <a:rPr lang="en-US" dirty="0"/>
              <a:t>where I is an indicator function that returns 1 if the condition is true and 0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64FB3-8CD2-F234-71D6-7173B507F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8815D0-AAEB-D06A-7EAD-ECFE28397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EB6996-CDBC-17BD-D1C5-F7C06F536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TABLE 1: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pPr marL="171450" indent="-171450">
              <a:buFontTx/>
              <a:buChar char="-"/>
            </a:pPr>
            <a:r>
              <a:rPr lang="en-US" dirty="0"/>
              <a:t>Delta (rate of adjustments at changepoints) is a </a:t>
            </a:r>
            <a:r>
              <a:rPr lang="en-US" dirty="0" err="1"/>
              <a:t>double_exponential</a:t>
            </a:r>
            <a:r>
              <a:rPr lang="en-US" dirty="0"/>
              <a:t> so many changes are close to 0, promoting a smooth trend with occasional abrupt changes.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Fourier Series Premise:</a:t>
            </a:r>
            <a:r>
              <a:rPr lang="en-US" b="0" dirty="0"/>
              <a:t> Given an infinite number of different cosines and sines we can approximate that function to any function.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So, in Prophet the seasonality model is learning a weight for each of the different frequency cos/sin &amp; summing them up together.</a:t>
            </a:r>
            <a:endParaRPr lang="en-US" b="1" dirty="0"/>
          </a:p>
          <a:p>
            <a:endParaRPr lang="en-US" dirty="0"/>
          </a:p>
          <a:p>
            <a:r>
              <a:rPr lang="en-US" u="sng" dirty="0"/>
              <a:t>TABLE 2: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MODEL HYPERPARAMETERS</a:t>
            </a:r>
            <a:r>
              <a:rPr lang="en-US" b="0" u="none" dirty="0"/>
              <a:t>, which affect the model parameters quadratically to make them smoother &gt; Regularization L2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explain the L2 in minimizing the objective function: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functions is minimizing the ERRORS, which depend on different values for each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the L2 affects all variables in the same way, it makes them be lower.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Therefore, it ends up smoothing and making these coefficients sensible numbers, not super large.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F8D7E-9FA1-2897-64F9-B861D3A190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85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Uncertainty estimation in Forecasts.</a:t>
            </a:r>
          </a:p>
          <a:p>
            <a:r>
              <a:rPr lang="en-US" dirty="0"/>
              <a:t>The uncertainty estimation of the future depend on the delta component (trend changes). Assuming trend changes’ frequency and size remain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3425CA-4B9D-4420-BB9E-C250DB30E421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988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8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49C83-32A0-9BB0-F07D-B6364873A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78" y="422066"/>
            <a:ext cx="6505572" cy="859536"/>
          </a:xfrm>
        </p:spPr>
        <p:txBody>
          <a:bodyPr>
            <a:normAutofit/>
          </a:bodyPr>
          <a:lstStyle>
            <a:lvl1pPr>
              <a:defRPr sz="3300" cap="none" baseline="0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30E748-E3E6-DACB-EE20-DC0EB294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678" y="1701992"/>
            <a:ext cx="6505572" cy="3800892"/>
          </a:xfrm>
        </p:spPr>
        <p:txBody>
          <a:bodyPr>
            <a:normAutofit/>
          </a:bodyPr>
          <a:lstStyle>
            <a:lvl1pPr marL="228594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348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C86A879-6632-F9EC-2549-4049D50EF1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3938" y="1397795"/>
            <a:ext cx="3752468" cy="3705224"/>
          </a:xfrm>
          <a:custGeom>
            <a:avLst/>
            <a:gdLst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999832 w 4999832"/>
              <a:gd name="connsiteY2" fmla="*/ 4940299 h 4940299"/>
              <a:gd name="connsiteX3" fmla="*/ 0 w 4999832"/>
              <a:gd name="connsiteY3" fmla="*/ 4940299 h 4940299"/>
              <a:gd name="connsiteX4" fmla="*/ 0 w 4999832"/>
              <a:gd name="connsiteY4" fmla="*/ 0 h 4940299"/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806157 w 4999832"/>
              <a:gd name="connsiteY2" fmla="*/ 371474 h 4940299"/>
              <a:gd name="connsiteX3" fmla="*/ 4999832 w 4999832"/>
              <a:gd name="connsiteY3" fmla="*/ 4940299 h 4940299"/>
              <a:gd name="connsiteX4" fmla="*/ 0 w 4999832"/>
              <a:gd name="connsiteY4" fmla="*/ 4940299 h 4940299"/>
              <a:gd name="connsiteX5" fmla="*/ 0 w 4999832"/>
              <a:gd name="connsiteY5" fmla="*/ 0 h 4940299"/>
              <a:gd name="connsiteX0" fmla="*/ 0 w 5369695"/>
              <a:gd name="connsiteY0" fmla="*/ 0 h 4940299"/>
              <a:gd name="connsiteX1" fmla="*/ 4999832 w 5369695"/>
              <a:gd name="connsiteY1" fmla="*/ 0 h 4940299"/>
              <a:gd name="connsiteX2" fmla="*/ 5009357 w 5369695"/>
              <a:gd name="connsiteY2" fmla="*/ 374649 h 4940299"/>
              <a:gd name="connsiteX3" fmla="*/ 4806157 w 5369695"/>
              <a:gd name="connsiteY3" fmla="*/ 371474 h 4940299"/>
              <a:gd name="connsiteX4" fmla="*/ 4999832 w 5369695"/>
              <a:gd name="connsiteY4" fmla="*/ 4940299 h 4940299"/>
              <a:gd name="connsiteX5" fmla="*/ 0 w 5369695"/>
              <a:gd name="connsiteY5" fmla="*/ 4940299 h 4940299"/>
              <a:gd name="connsiteX6" fmla="*/ 0 w 5369695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4649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7824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0970"/>
              <a:gd name="connsiteY0" fmla="*/ 0 h 4940299"/>
              <a:gd name="connsiteX1" fmla="*/ 4999832 w 5000970"/>
              <a:gd name="connsiteY1" fmla="*/ 0 h 4940299"/>
              <a:gd name="connsiteX2" fmla="*/ 4999832 w 5000970"/>
              <a:gd name="connsiteY2" fmla="*/ 384174 h 4940299"/>
              <a:gd name="connsiteX3" fmla="*/ 4806157 w 5000970"/>
              <a:gd name="connsiteY3" fmla="*/ 371474 h 4940299"/>
              <a:gd name="connsiteX4" fmla="*/ 4999832 w 5000970"/>
              <a:gd name="connsiteY4" fmla="*/ 4940299 h 4940299"/>
              <a:gd name="connsiteX5" fmla="*/ 0 w 5000970"/>
              <a:gd name="connsiteY5" fmla="*/ 4940299 h 4940299"/>
              <a:gd name="connsiteX6" fmla="*/ 0 w 5000970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99832 w 5003135"/>
              <a:gd name="connsiteY4" fmla="*/ 4940299 h 4940299"/>
              <a:gd name="connsiteX5" fmla="*/ 0 w 5003135"/>
              <a:gd name="connsiteY5" fmla="*/ 4940299 h 4940299"/>
              <a:gd name="connsiteX6" fmla="*/ 0 w 5003135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83957 w 5003135"/>
              <a:gd name="connsiteY4" fmla="*/ 4521199 h 4940299"/>
              <a:gd name="connsiteX5" fmla="*/ 4999832 w 5003135"/>
              <a:gd name="connsiteY5" fmla="*/ 4940299 h 4940299"/>
              <a:gd name="connsiteX6" fmla="*/ 0 w 5003135"/>
              <a:gd name="connsiteY6" fmla="*/ 4940299 h 4940299"/>
              <a:gd name="connsiteX7" fmla="*/ 0 w 5003135"/>
              <a:gd name="connsiteY7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16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6157 w 5003135"/>
              <a:gd name="connsiteY4" fmla="*/ 45307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660107 w 5003135"/>
              <a:gd name="connsiteY4" fmla="*/ 45116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80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2982 w 5003135"/>
              <a:gd name="connsiteY4" fmla="*/ 4511674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28"/>
              <a:gd name="connsiteY0" fmla="*/ 0 h 4940299"/>
              <a:gd name="connsiteX1" fmla="*/ 4999832 w 5003128"/>
              <a:gd name="connsiteY1" fmla="*/ 0 h 4940299"/>
              <a:gd name="connsiteX2" fmla="*/ 5003007 w 5003128"/>
              <a:gd name="connsiteY2" fmla="*/ 377824 h 4940299"/>
              <a:gd name="connsiteX3" fmla="*/ 4794914 w 5003128"/>
              <a:gd name="connsiteY3" fmla="*/ 375222 h 4940299"/>
              <a:gd name="connsiteX4" fmla="*/ 4802982 w 5003128"/>
              <a:gd name="connsiteY4" fmla="*/ 4511674 h 4940299"/>
              <a:gd name="connsiteX5" fmla="*/ 4996657 w 5003128"/>
              <a:gd name="connsiteY5" fmla="*/ 4511674 h 4940299"/>
              <a:gd name="connsiteX6" fmla="*/ 4999832 w 5003128"/>
              <a:gd name="connsiteY6" fmla="*/ 4940299 h 4940299"/>
              <a:gd name="connsiteX7" fmla="*/ 0 w 5003128"/>
              <a:gd name="connsiteY7" fmla="*/ 4940299 h 4940299"/>
              <a:gd name="connsiteX8" fmla="*/ 0 w 5003128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77824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89067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0"/>
              <a:gd name="connsiteY0" fmla="*/ 0 h 4940299"/>
              <a:gd name="connsiteX1" fmla="*/ 4999832 w 5003130"/>
              <a:gd name="connsiteY1" fmla="*/ 0 h 4940299"/>
              <a:gd name="connsiteX2" fmla="*/ 5003007 w 5003130"/>
              <a:gd name="connsiteY2" fmla="*/ 389067 h 4940299"/>
              <a:gd name="connsiteX3" fmla="*/ 4798661 w 5003130"/>
              <a:gd name="connsiteY3" fmla="*/ 382718 h 4940299"/>
              <a:gd name="connsiteX4" fmla="*/ 4802982 w 5003130"/>
              <a:gd name="connsiteY4" fmla="*/ 4511674 h 4940299"/>
              <a:gd name="connsiteX5" fmla="*/ 4996657 w 5003130"/>
              <a:gd name="connsiteY5" fmla="*/ 4511674 h 4940299"/>
              <a:gd name="connsiteX6" fmla="*/ 4999832 w 5003130"/>
              <a:gd name="connsiteY6" fmla="*/ 4940299 h 4940299"/>
              <a:gd name="connsiteX7" fmla="*/ 0 w 5003130"/>
              <a:gd name="connsiteY7" fmla="*/ 4940299 h 4940299"/>
              <a:gd name="connsiteX8" fmla="*/ 0 w 5003130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802982 w 5000895"/>
              <a:gd name="connsiteY4" fmla="*/ 451167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6875"/>
              <a:gd name="connsiteY0" fmla="*/ 0 h 4940299"/>
              <a:gd name="connsiteX1" fmla="*/ 4999832 w 5006875"/>
              <a:gd name="connsiteY1" fmla="*/ 0 h 4940299"/>
              <a:gd name="connsiteX2" fmla="*/ 5006754 w 5006875"/>
              <a:gd name="connsiteY2" fmla="*/ 389067 h 4940299"/>
              <a:gd name="connsiteX3" fmla="*/ 4798661 w 5006875"/>
              <a:gd name="connsiteY3" fmla="*/ 382718 h 4940299"/>
              <a:gd name="connsiteX4" fmla="*/ 4795487 w 5006875"/>
              <a:gd name="connsiteY4" fmla="*/ 4504179 h 4940299"/>
              <a:gd name="connsiteX5" fmla="*/ 4996657 w 5006875"/>
              <a:gd name="connsiteY5" fmla="*/ 4511674 h 4940299"/>
              <a:gd name="connsiteX6" fmla="*/ 4999832 w 5006875"/>
              <a:gd name="connsiteY6" fmla="*/ 4940299 h 4940299"/>
              <a:gd name="connsiteX7" fmla="*/ 0 w 5006875"/>
              <a:gd name="connsiteY7" fmla="*/ 4940299 h 4940299"/>
              <a:gd name="connsiteX8" fmla="*/ 0 w 500687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28031 w 5000895"/>
              <a:gd name="connsiteY4" fmla="*/ 444796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802982 w 5000895"/>
              <a:gd name="connsiteY4" fmla="*/ 449293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486507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4966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795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8760 w 5003291"/>
              <a:gd name="connsiteY4" fmla="*/ 45093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493509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11935 w 5003291"/>
              <a:gd name="connsiteY4" fmla="*/ 449668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291" h="4940299">
                <a:moveTo>
                  <a:pt x="0" y="0"/>
                </a:moveTo>
                <a:lnTo>
                  <a:pt x="4999832" y="0"/>
                </a:lnTo>
                <a:cubicBezTo>
                  <a:pt x="5003404" y="5821"/>
                  <a:pt x="4996613" y="402783"/>
                  <a:pt x="4999259" y="394845"/>
                </a:cubicBezTo>
                <a:cubicBezTo>
                  <a:pt x="5005080" y="386907"/>
                  <a:pt x="4823003" y="397006"/>
                  <a:pt x="4814536" y="392243"/>
                </a:cubicBezTo>
                <a:cubicBezTo>
                  <a:pt x="4810832" y="1062697"/>
                  <a:pt x="4804527" y="4503563"/>
                  <a:pt x="4811935" y="4496684"/>
                </a:cubicBezTo>
                <a:cubicBezTo>
                  <a:pt x="4812993" y="4502505"/>
                  <a:pt x="5003007" y="4494974"/>
                  <a:pt x="5003007" y="4499207"/>
                </a:cubicBezTo>
                <a:cubicBezTo>
                  <a:pt x="5005124" y="4505557"/>
                  <a:pt x="4994540" y="4800599"/>
                  <a:pt x="4999832" y="4940299"/>
                </a:cubicBezTo>
                <a:lnTo>
                  <a:pt x="0" y="4940299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E3336-2CDF-5943-0C27-9829D906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2344" y="3081771"/>
            <a:ext cx="3099415" cy="2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83AFB-9E54-459E-8C6D-0913AC3BA5D7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14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10/17/24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10/17/24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25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B8F2B-E487-4905-B553-FB649F2B6F23}" type="datetime1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710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5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hyperlink" Target="http://127.0.0.1:805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AE0DD-9A06-EEE8-00D7-55715C8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389888"/>
            <a:ext cx="8361229" cy="2496792"/>
          </a:xfrm>
        </p:spPr>
        <p:txBody>
          <a:bodyPr anchor="ctr">
            <a:noAutofit/>
          </a:bodyPr>
          <a:lstStyle/>
          <a:p>
            <a:r>
              <a:rPr lang="en-US" sz="6000" dirty="0"/>
              <a:t>Bayesian time-series forecasting: prophet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DAC6-72A0-6AF2-BF47-98B0666B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4601281"/>
            <a:ext cx="6831673" cy="108623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GB Non-domestic Power Demand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9CE1FE9-281F-6820-8E5E-DD0479DC606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049" y="3886680"/>
            <a:ext cx="1126808" cy="321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23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281C-7F7D-6B9C-9C07-2A99295B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782"/>
          </a:xfrm>
        </p:spPr>
        <p:txBody>
          <a:bodyPr/>
          <a:lstStyle/>
          <a:p>
            <a:r>
              <a:rPr lang="en-US" dirty="0"/>
              <a:t>Bayesian probabilities</a:t>
            </a:r>
            <a:r>
              <a:rPr lang="en-US" sz="2400" dirty="0"/>
              <a:t> Refreshing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EE0E-072B-8A85-7949-D669F1C7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9822"/>
            <a:ext cx="9601200" cy="4165922"/>
          </a:xfrm>
        </p:spPr>
        <p:txBody>
          <a:bodyPr>
            <a:normAutofit/>
          </a:bodyPr>
          <a:lstStyle/>
          <a:p>
            <a:r>
              <a:rPr lang="en-US" dirty="0"/>
              <a:t>Represents a degree of belief or uncertainty about an event, </a:t>
            </a:r>
            <a:r>
              <a:rPr lang="en-US" b="1" dirty="0"/>
              <a:t>updated as new evidence becomes available.</a:t>
            </a:r>
          </a:p>
          <a:p>
            <a:pPr lvl="1"/>
            <a:r>
              <a:rPr lang="en-US" dirty="0"/>
              <a:t>“Probabilities” (beliefs) change as you learn more.</a:t>
            </a:r>
          </a:p>
          <a:p>
            <a:r>
              <a:rPr lang="en-US" dirty="0"/>
              <a:t>You need to input “prior” beliefs and data (residuals/errors follow a normal distribution).</a:t>
            </a:r>
          </a:p>
          <a:p>
            <a:r>
              <a:rPr lang="en-US" dirty="0"/>
              <a:t>Make sense in time-series forecasting because:</a:t>
            </a:r>
          </a:p>
          <a:p>
            <a:pPr lvl="1"/>
            <a:r>
              <a:rPr lang="en-US" dirty="0"/>
              <a:t>They allow for updating predictions as new data arrives.</a:t>
            </a:r>
          </a:p>
          <a:p>
            <a:pPr lvl="1"/>
            <a:r>
              <a:rPr lang="en-US" dirty="0"/>
              <a:t>Bayesian models provide uncertainty estimates for future values.</a:t>
            </a:r>
          </a:p>
          <a:p>
            <a:pPr lvl="1"/>
            <a:r>
              <a:rPr lang="en-US" dirty="0"/>
              <a:t>Handle non-stationarity.</a:t>
            </a:r>
          </a:p>
          <a:p>
            <a:pPr lvl="1"/>
            <a:r>
              <a:rPr lang="en-US" dirty="0"/>
              <a:t>Incorporate prior knowledge (such as past patterns or domain expertise).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8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B40D-5F8C-18EA-E4A9-991B0FA8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94A-3D10-8229-7CE9-FFA04462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8B4C-12E5-33ED-B341-452E9EDA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1800" dirty="0"/>
              <a:t>Most calculations use </a:t>
            </a:r>
            <a:r>
              <a:rPr lang="en-GB" sz="1800" dirty="0">
                <a:solidFill>
                  <a:schemeClr val="tx1"/>
                </a:solidFill>
              </a:rPr>
              <a:t>Bayesian inference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dirty="0"/>
          </a:p>
          <a:p>
            <a:pPr lvl="1"/>
            <a:r>
              <a:rPr lang="en-US" sz="1800" dirty="0"/>
              <a:t>Note: We clearly want the residuals to follow a normal distribution </a:t>
            </a:r>
            <a:r>
              <a:rPr lang="en-US" sz="1800" dirty="0">
                <a:sym typeface="Wingdings" pitchFamily="2" charset="2"/>
              </a:rPr>
              <a:t> We might as well input and use that information.</a:t>
            </a:r>
            <a:endParaRPr lang="en-US" sz="1800" dirty="0"/>
          </a:p>
          <a:p>
            <a:r>
              <a:rPr lang="en-GB" sz="1800" dirty="0">
                <a:solidFill>
                  <a:schemeClr val="tx1"/>
                </a:solidFill>
              </a:rPr>
              <a:t>Posterior Log-likelihood is used in: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Optimization for MAP Estimation.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MCMC Sampling for Posterior Distribution.</a:t>
            </a:r>
          </a:p>
          <a:p>
            <a:r>
              <a:rPr lang="en-US" sz="1800" dirty="0"/>
              <a:t>The errors/residuals of y are normally distributed. That’s our first assumption (“prior distribution”).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C8588-8FD6-1994-21DC-9FA24A6D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40BDA-36FE-D1E3-2EFE-0CE30AC575C2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792CC-7008-4730-B4F6-1E9C5D0C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41342E1-74FD-3077-F13E-6D8DCAF9FF29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8E7F213-C53C-7217-7AFA-1906FADA2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4AB089-AFEA-5E00-1036-4F31BA0C96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FE0F74-AE76-301B-AA49-BE89128C0460}"/>
              </a:ext>
            </a:extLst>
          </p:cNvPr>
          <p:cNvCxnSpPr>
            <a:stCxn id="15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96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118F4-D802-A77D-AA11-48520E800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5C40742-19F2-28D5-DB8F-159F9925F489}"/>
              </a:ext>
            </a:extLst>
          </p:cNvPr>
          <p:cNvSpPr/>
          <p:nvPr/>
        </p:nvSpPr>
        <p:spPr>
          <a:xfrm>
            <a:off x="5185459" y="3113592"/>
            <a:ext cx="2028462" cy="20284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Hyper- parameters’ Optimization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BBB63E-BDF2-BECB-79E5-8665D4AE820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1C3E58A-47CC-3724-A54F-6A7FD235E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12346"/>
            <a:ext cx="10041039" cy="749461"/>
          </a:xfrm>
        </p:spPr>
        <p:txBody>
          <a:bodyPr>
            <a:normAutofit/>
          </a:bodyPr>
          <a:lstStyle/>
          <a:p>
            <a:r>
              <a:rPr lang="en-US" dirty="0"/>
              <a:t>Graph of the steps taken by Prophet </a:t>
            </a:r>
            <a:r>
              <a:rPr lang="en-US" sz="2700" dirty="0"/>
              <a:t>+ HP...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2C482B6-9E78-768A-2148-58866409CF4C}"/>
              </a:ext>
            </a:extLst>
          </p:cNvPr>
          <p:cNvSpPr/>
          <p:nvPr/>
        </p:nvSpPr>
        <p:spPr>
          <a:xfrm>
            <a:off x="8635681" y="2024718"/>
            <a:ext cx="3309392" cy="806380"/>
          </a:xfrm>
          <a:prstGeom prst="wedgeRectCallout">
            <a:avLst>
              <a:gd name="adj1" fmla="val -52712"/>
              <a:gd name="adj2" fmla="val 9074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all parameters/variables of the model.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C61729D7-F0C3-E4F8-9E13-19FFDD31650E}"/>
              </a:ext>
            </a:extLst>
          </p:cNvPr>
          <p:cNvSpPr/>
          <p:nvPr/>
        </p:nvSpPr>
        <p:spPr>
          <a:xfrm>
            <a:off x="9137747" y="4217690"/>
            <a:ext cx="2824222" cy="1610330"/>
          </a:xfrm>
          <a:prstGeom prst="wedgeRectCallout">
            <a:avLst>
              <a:gd name="adj1" fmla="val -78153"/>
              <a:gd name="adj2" fmla="val 44422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 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22D1CECC-A3E3-7553-C720-ADD4360F4464}"/>
              </a:ext>
            </a:extLst>
          </p:cNvPr>
          <p:cNvSpPr/>
          <p:nvPr/>
        </p:nvSpPr>
        <p:spPr>
          <a:xfrm>
            <a:off x="927904" y="5492634"/>
            <a:ext cx="2824222" cy="663082"/>
          </a:xfrm>
          <a:prstGeom prst="wedgeRectCallout">
            <a:avLst>
              <a:gd name="adj1" fmla="val 58030"/>
              <a:gd name="adj2" fmla="val 1327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3D3DF8A3-E0A7-E6A8-600F-E89792404CCE}"/>
              </a:ext>
            </a:extLst>
          </p:cNvPr>
          <p:cNvSpPr/>
          <p:nvPr/>
        </p:nvSpPr>
        <p:spPr>
          <a:xfrm>
            <a:off x="232460" y="3494109"/>
            <a:ext cx="2824222" cy="1329100"/>
          </a:xfrm>
          <a:prstGeom prst="wedgeRectCallout">
            <a:avLst>
              <a:gd name="adj1" fmla="val 62128"/>
              <a:gd name="adj2" fmla="val 214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When forecasting: Uncertainty samples for forecast’s intervals.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FADFD135-958D-65A9-2346-60174DAD4F21}"/>
              </a:ext>
            </a:extLst>
          </p:cNvPr>
          <p:cNvSpPr/>
          <p:nvPr/>
        </p:nvSpPr>
        <p:spPr>
          <a:xfrm>
            <a:off x="732099" y="1265977"/>
            <a:ext cx="2824222" cy="1823012"/>
          </a:xfrm>
          <a:prstGeom prst="wedgeRectCallout">
            <a:avLst>
              <a:gd name="adj1" fmla="val 125653"/>
              <a:gd name="adj2" fmla="val 59625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Hyper-parameters tuning: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Search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Distribution.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Max iterations.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Tree-based probabilistic optimization.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B4FFFD00-E626-6B07-4FC8-71F57AF344D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56" y="1306169"/>
            <a:ext cx="458321" cy="55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F8FA503-8463-ED98-8667-E8F71F9439A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809" y="2594097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15CED7F-7D00-6A25-FCA7-D3C45484FFB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857" y="4249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20959F1-2A6F-289D-690C-B630EF3E799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862" y="59187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AEE4AC8-A762-D4F0-61DE-0378CD825C0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18" y="4586208"/>
            <a:ext cx="759168" cy="216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219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A208-04A6-6195-E21B-921E411A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8546-1352-24C3-BB12-05B936F24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daily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2CD0CF6-559C-F192-A5FA-F4078DA93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5E31ECD5-8D46-8258-75E6-1ECB923CB4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61197F0-9FE1-633C-072B-D6999D3D5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5185457"/>
            <a:ext cx="6831673" cy="345443"/>
          </a:xfrm>
        </p:spPr>
        <p:txBody>
          <a:bodyPr>
            <a:normAutofit/>
          </a:bodyPr>
          <a:lstStyle/>
          <a:p>
            <a:pPr algn="r"/>
            <a:r>
              <a:rPr lang="en-US" sz="1400" i="1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761747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80C5F-263F-21C3-864C-93CFB8FF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C075-87AC-1CB5-63E4-4F127FD3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Main Components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FECC9-D36B-6319-5419-FA5D85413166}"/>
              </a:ext>
            </a:extLst>
          </p:cNvPr>
          <p:cNvSpPr/>
          <p:nvPr/>
        </p:nvSpPr>
        <p:spPr>
          <a:xfrm>
            <a:off x="1267428" y="1577459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Holidays, Weekly Seasonality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ACD60-9396-9C77-2165-9DCEDEFDE1DE}"/>
              </a:ext>
            </a:extLst>
          </p:cNvPr>
          <p:cNvSpPr/>
          <p:nvPr/>
        </p:nvSpPr>
        <p:spPr>
          <a:xfrm>
            <a:off x="7548977" y="1588384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Yearly Seasonality, Weather reg., Weekends reg.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4B036C-A74C-61F0-979E-77F5D458525D}"/>
              </a:ext>
            </a:extLst>
          </p:cNvPr>
          <p:cNvSpPr/>
          <p:nvPr/>
        </p:nvSpPr>
        <p:spPr>
          <a:xfrm>
            <a:off x="5440100" y="1588384"/>
            <a:ext cx="1934901" cy="26111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Ad-hoc implementations: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Holidays including day-of-week sensitivity.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Weekdays yearly-changes (by daylight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Lockdowns’ impact using ”holidays”.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EFD86-558A-C8BF-4842-9754876E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70"/>
          <a:stretch/>
        </p:blipFill>
        <p:spPr>
          <a:xfrm>
            <a:off x="1267428" y="2045651"/>
            <a:ext cx="3994400" cy="4024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918F40-C7D7-7420-81AF-D65DCA0C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930"/>
          <a:stretch/>
        </p:blipFill>
        <p:spPr>
          <a:xfrm>
            <a:off x="7553273" y="2045651"/>
            <a:ext cx="3983182" cy="4024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72A541-0ABF-A330-7B0F-CC6F6E9F26A8}"/>
              </a:ext>
            </a:extLst>
          </p:cNvPr>
          <p:cNvSpPr/>
          <p:nvPr/>
        </p:nvSpPr>
        <p:spPr>
          <a:xfrm>
            <a:off x="5440100" y="4246892"/>
            <a:ext cx="1934901" cy="18235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Notes: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lag-dependencies from an ARIMA model are ”captured” by components: trend, yearly Fourier series.</a:t>
            </a:r>
          </a:p>
        </p:txBody>
      </p:sp>
    </p:spTree>
    <p:extLst>
      <p:ext uri="{BB962C8B-B14F-4D97-AF65-F5344CB8AC3E}">
        <p14:creationId xmlns:p14="http://schemas.microsoft.com/office/powerpoint/2010/main" val="343976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8B411-FFC3-742C-91DA-79D60ACF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3D70-9A14-7749-012E-3BF3F2B4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Back-cast and Forecast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53DAA-BDC1-E393-8E3A-20BA3DDB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13" y="1747777"/>
            <a:ext cx="7734379" cy="46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6D898-0CF5-6C9A-FB06-D98FA0A56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81EA-7F85-6E7C-FC5D-EAC5F7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Noise, Error, Residuals </a:t>
            </a:r>
            <a:r>
              <a:rPr lang="en-US" sz="2400" dirty="0"/>
              <a:t>from back-casting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7A694-4024-1981-3FE6-23FB1885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80138"/>
            <a:ext cx="7083266" cy="2728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5F186-9C1A-EA35-19CF-D4E30741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115" y="3279039"/>
            <a:ext cx="2683889" cy="2729899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807185-8B5C-1A1A-245D-73B2C4539C89}"/>
              </a:ext>
            </a:extLst>
          </p:cNvPr>
          <p:cNvSpPr/>
          <p:nvPr/>
        </p:nvSpPr>
        <p:spPr>
          <a:xfrm>
            <a:off x="1336875" y="1878015"/>
            <a:ext cx="10229129" cy="108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 By looking at the overall model’s residuals it seems quite stationary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What about by component?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Optimization starts by setting the residual as a normally distributed around 0.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0963-0DDD-13A5-E8C2-8F001E20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9DFF-7935-49E3-C08A-180F5FED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 by Day of Week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83C246-2673-D578-4E64-4BBD29CA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116" y="264528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B13CE-C0DF-43C2-AA72-156F668C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116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011CC-EDAC-2960-ABC4-4B9C0C3D7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116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4C496-3558-E97E-E8B3-EE0AE6800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16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853E0-553A-C05B-9BD8-8BCE5E045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D129E-731A-318F-E8AF-0D8ADCE6F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766F45-C72D-8BB0-7EC7-0F9F6A3A1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75448F-A0BC-3977-16E3-9BDE3DE7FE73}"/>
              </a:ext>
            </a:extLst>
          </p:cNvPr>
          <p:cNvSpPr/>
          <p:nvPr/>
        </p:nvSpPr>
        <p:spPr>
          <a:xfrm>
            <a:off x="885462" y="1775828"/>
            <a:ext cx="3145423" cy="47467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Example by graphs of how </a:t>
            </a:r>
            <a:r>
              <a:rPr lang="en-US" sz="1400" u="sng" dirty="0">
                <a:solidFill>
                  <a:schemeClr val="tx1"/>
                </a:solidFill>
              </a:rPr>
              <a:t>explainable signals </a:t>
            </a:r>
            <a:r>
              <a:rPr lang="en-US" sz="1400" dirty="0">
                <a:solidFill>
                  <a:schemeClr val="tx1"/>
                </a:solidFill>
              </a:rPr>
              <a:t>not captured by the model can be mathematically captured by refining the model: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 can see some days of the week are less stationary.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Before adding the “</a:t>
            </a:r>
            <a:r>
              <a:rPr lang="en-US" sz="1400" dirty="0" err="1">
                <a:solidFill>
                  <a:schemeClr val="tx1"/>
                </a:solidFill>
              </a:rPr>
              <a:t>daylight_hours</a:t>
            </a:r>
            <a:r>
              <a:rPr lang="en-US" sz="1400" dirty="0">
                <a:solidFill>
                  <a:schemeClr val="tx1"/>
                </a:solidFill>
              </a:rPr>
              <a:t>” regressor for the weekends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noise was even more seasonal.</a:t>
            </a:r>
          </a:p>
        </p:txBody>
      </p:sp>
    </p:spTree>
    <p:extLst>
      <p:ext uri="{BB962C8B-B14F-4D97-AF65-F5344CB8AC3E}">
        <p14:creationId xmlns:p14="http://schemas.microsoft.com/office/powerpoint/2010/main" val="478367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59EE-A1BD-DAF5-F6A5-E1D8D567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E1E0-51E2-2793-D810-EDD5EC0E7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monthly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F7FA915-9F20-12D6-C75A-BF035137CA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5C2FC2D-43E9-6F0E-EE7D-A33F22D98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E50B046-10B5-0F17-B5B5-88303231A232}"/>
              </a:ext>
            </a:extLst>
          </p:cNvPr>
          <p:cNvSpPr txBox="1">
            <a:spLocks/>
          </p:cNvSpPr>
          <p:nvPr/>
        </p:nvSpPr>
        <p:spPr>
          <a:xfrm>
            <a:off x="3444684" y="5185457"/>
            <a:ext cx="6831673" cy="34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i="1"/>
              <a:t>Example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09860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778FB-C4A9-CEAC-6682-80B5A0B1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B37D-48BF-6474-D82E-CC553DDD6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Into Monthly Modelling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1F8E4-C4D0-76B8-7A2A-1C21BEE8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776" y="1989385"/>
            <a:ext cx="6141358" cy="41828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163AEB-E327-B587-5CC7-3B8E3C4F2B01}"/>
              </a:ext>
            </a:extLst>
          </p:cNvPr>
          <p:cNvSpPr/>
          <p:nvPr/>
        </p:nvSpPr>
        <p:spPr>
          <a:xfrm>
            <a:off x="1371600" y="1989385"/>
            <a:ext cx="3977940" cy="14396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What we are taking out (adjusting) from the Daily Model are all the variables that are not being caught by the Monthly Model.</a:t>
            </a:r>
            <a:endParaRPr lang="en-US" sz="1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174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481-03A8-C746-334A-573CDE0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Time-Series Forecasting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D9FBC-CA45-18BA-41E9-3842259A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599143"/>
              </p:ext>
            </p:extLst>
          </p:nvPr>
        </p:nvGraphicFramePr>
        <p:xfrm>
          <a:off x="1497842" y="1958429"/>
          <a:ext cx="9474958" cy="350591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8970">
                  <a:extLst>
                    <a:ext uri="{9D8B030D-6E8A-4147-A177-3AD203B41FA5}">
                      <a16:colId xmlns:a16="http://schemas.microsoft.com/office/drawing/2014/main" val="3283857571"/>
                    </a:ext>
                  </a:extLst>
                </a:gridCol>
                <a:gridCol w="4820122">
                  <a:extLst>
                    <a:ext uri="{9D8B030D-6E8A-4147-A177-3AD203B41FA5}">
                      <a16:colId xmlns:a16="http://schemas.microsoft.com/office/drawing/2014/main" val="1008113666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1855758588"/>
                    </a:ext>
                  </a:extLst>
                </a:gridCol>
              </a:tblGrid>
              <a:tr h="473421"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Details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dirty="0">
                          <a:solidFill>
                            <a:schemeClr val="bg1"/>
                          </a:solidFill>
                          <a:effectLst/>
                        </a:rPr>
                        <a:t>Examples</a:t>
                      </a: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46992"/>
                  </a:ext>
                </a:extLst>
              </a:tr>
              <a:tr h="758124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ARIMA-based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(AR) terms {values}, differencing to achieve stationarity (I), and moving average (MA) terms {residuals}.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SARIMA, SARIMAX, GARCH, etc. 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572045293"/>
                  </a:ext>
                </a:extLst>
              </a:tr>
              <a:tr h="758124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Decomposition-based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Deconstruction of time series into components: Trend, </a:t>
                      </a:r>
                      <a:r>
                        <a:rPr lang="en-GB" sz="1400" dirty="0" err="1">
                          <a:effectLst/>
                        </a:rPr>
                        <a:t>Seasonalities</a:t>
                      </a:r>
                      <a:r>
                        <a:rPr lang="en-GB" sz="1400" dirty="0">
                          <a:effectLst/>
                        </a:rPr>
                        <a:t>, Regressors, Residuals.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Prophet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549256336"/>
                  </a:ext>
                </a:extLst>
              </a:tr>
              <a:tr h="758124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Neural Networks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Use of Transformers, Recurrent Neural Networks (RNN), Convolutional Neural Networks (CNN)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E0E0E"/>
                          </a:solidFill>
                          <a:effectLst/>
                          <a:latin typeface=".SF NS"/>
                        </a:rPr>
                        <a:t>Long Short-Term Memory (LSTM), Temporal Convolutional Networks (TCN)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642324184"/>
                  </a:ext>
                </a:extLst>
              </a:tr>
              <a:tr h="758124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Ensemble methods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forecasts from multiple models to improve accuracy.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Mix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393325887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C7B882-B825-FAF2-8C96-0DAD4497EF8F}"/>
              </a:ext>
            </a:extLst>
          </p:cNvPr>
          <p:cNvSpPr txBox="1">
            <a:spLocks/>
          </p:cNvSpPr>
          <p:nvPr/>
        </p:nvSpPr>
        <p:spPr>
          <a:xfrm>
            <a:off x="1497842" y="5464346"/>
            <a:ext cx="9474958" cy="44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400" i="1" dirty="0">
                <a:solidFill>
                  <a:srgbClr val="0E0E0E"/>
                </a:solidFill>
                <a:latin typeface=".SF NS"/>
              </a:rPr>
              <a:t>*Very new: Foundation Models</a:t>
            </a:r>
          </a:p>
        </p:txBody>
      </p:sp>
    </p:spTree>
    <p:extLst>
      <p:ext uri="{BB962C8B-B14F-4D97-AF65-F5344CB8AC3E}">
        <p14:creationId xmlns:p14="http://schemas.microsoft.com/office/powerpoint/2010/main" val="87700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CB1F-B963-4780-CD06-AFEDABB9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6D06-033D-1270-24E7-F9AADAFD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>
            <a:normAutofit fontScale="90000"/>
          </a:bodyPr>
          <a:lstStyle/>
          <a:p>
            <a:r>
              <a:rPr lang="en-US" dirty="0"/>
              <a:t>Main Components </a:t>
            </a:r>
            <a:r>
              <a:rPr lang="en-US" sz="2700" dirty="0"/>
              <a:t>using </a:t>
            </a:r>
            <a:r>
              <a:rPr lang="en-US" sz="2400" dirty="0"/>
              <a:t>weather/holidays-corrected demand...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34CB51-BE33-95B8-C328-A0EB8F5C258F}"/>
              </a:ext>
            </a:extLst>
          </p:cNvPr>
          <p:cNvSpPr/>
          <p:nvPr/>
        </p:nvSpPr>
        <p:spPr>
          <a:xfrm>
            <a:off x="1510496" y="1509012"/>
            <a:ext cx="350134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Seasonality+, GDP, anomalies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CCE89-E8FB-1933-7C8C-7DA3037F5C52}"/>
              </a:ext>
            </a:extLst>
          </p:cNvPr>
          <p:cNvSpPr/>
          <p:nvPr/>
        </p:nvSpPr>
        <p:spPr>
          <a:xfrm>
            <a:off x="5440100" y="1509012"/>
            <a:ext cx="6273800" cy="7726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Left graph: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Seasonality accounts for: leap years, number of weekdays.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25989-D5E2-648D-B5E3-AFEB9AE6084E}"/>
              </a:ext>
            </a:extLst>
          </p:cNvPr>
          <p:cNvSpPr/>
          <p:nvPr/>
        </p:nvSpPr>
        <p:spPr>
          <a:xfrm>
            <a:off x="5417918" y="2456279"/>
            <a:ext cx="629598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Forecast, changepoints, uncertainty-intervals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E1BCF9-8790-512F-62AC-BC8785337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92" y="1931180"/>
            <a:ext cx="3477218" cy="46836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FAA2B1-67B4-1853-492B-2704A389B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100" y="2880980"/>
            <a:ext cx="6273800" cy="3733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68860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FD6E6-A005-73D6-AD13-2561B00A8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8744-F048-5B94-200F-0DA1F7C9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5931"/>
            <a:ext cx="9601200" cy="772610"/>
          </a:xfrm>
        </p:spPr>
        <p:txBody>
          <a:bodyPr>
            <a:normAutofit/>
          </a:bodyPr>
          <a:lstStyle/>
          <a:p>
            <a:r>
              <a:rPr lang="en-US" dirty="0"/>
              <a:t>Some thoughts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2A537-72CD-C39C-7DBC-99B464CE7FBD}"/>
              </a:ext>
            </a:extLst>
          </p:cNvPr>
          <p:cNvSpPr/>
          <p:nvPr/>
        </p:nvSpPr>
        <p:spPr>
          <a:xfrm>
            <a:off x="1371600" y="1358541"/>
            <a:ext cx="350134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Seasonality+, GDP, anomalies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90E1A-5A7A-AD8D-358D-BF502522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80082"/>
            <a:ext cx="3501342" cy="468422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0B45DB-C4E5-E6F8-B978-F68D48C6B1CB}"/>
              </a:ext>
            </a:extLst>
          </p:cNvPr>
          <p:cNvSpPr/>
          <p:nvPr/>
        </p:nvSpPr>
        <p:spPr>
          <a:xfrm>
            <a:off x="5090933" y="1780082"/>
            <a:ext cx="6611071" cy="46842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Interpreting: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Trend:</a:t>
            </a:r>
            <a:r>
              <a:rPr lang="en-US" sz="1400" dirty="0">
                <a:solidFill>
                  <a:schemeClr val="tx1"/>
                </a:solidFill>
              </a:rPr>
              <a:t> Without GDP as a regressor, the trend would require more changepoints and show a less pronounced downward slope, as time would be absorbing the signals typically explained by GDP.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Trend:</a:t>
            </a:r>
            <a:r>
              <a:rPr lang="en-US" sz="1400" dirty="0">
                <a:solidFill>
                  <a:schemeClr val="tx1"/>
                </a:solidFill>
              </a:rPr>
              <a:t> Therefore, in this model, the trend represents everything not captured by the other model variables,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Efficiency improvements across GB,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decarbonization of the GB economy,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Increased adoption of electric vehicles (EVs) and heat pumps,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Behind-the-meter generation, and more.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Thoughts:</a:t>
            </a:r>
            <a:r>
              <a:rPr lang="en-US" sz="1400" dirty="0">
                <a:solidFill>
                  <a:schemeClr val="tx1"/>
                </a:solidFill>
              </a:rPr>
              <a:t> This model makes creating different GDP scenarios straightforward, allowing for easy decomposition into granular model timesteps under various weather conditions.</a:t>
            </a:r>
          </a:p>
        </p:txBody>
      </p:sp>
    </p:spTree>
    <p:extLst>
      <p:ext uri="{BB962C8B-B14F-4D97-AF65-F5344CB8AC3E}">
        <p14:creationId xmlns:p14="http://schemas.microsoft.com/office/powerpoint/2010/main" val="1055537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006A3-6B1B-97CA-0BB4-F861F58E4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2983-1EC4-41C6-A2A1-9CDA6FF391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Scenarios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978C3C5-FB1B-4DE3-70F6-A9355DD8AD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28A4793-49C5-6DAC-B896-7BEFB6258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13261CE-00BE-589B-1EE1-02C2813633CF}"/>
              </a:ext>
            </a:extLst>
          </p:cNvPr>
          <p:cNvSpPr txBox="1">
            <a:spLocks/>
          </p:cNvSpPr>
          <p:nvPr/>
        </p:nvSpPr>
        <p:spPr>
          <a:xfrm>
            <a:off x="3444684" y="5185457"/>
            <a:ext cx="6831673" cy="345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i="1"/>
              <a:t>Example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48140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77FF-0720-4C24-D8CE-2222E716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Prophet?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in Power Demand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0502-993D-ABB6-6716-83FAD6CF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7961"/>
            <a:ext cx="9601200" cy="4294239"/>
          </a:xfrm>
        </p:spPr>
        <p:txBody>
          <a:bodyPr anchor="t"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Open-box: </a:t>
            </a:r>
            <a:r>
              <a:rPr lang="en-US" dirty="0"/>
              <a:t>Clear input components, parameters, outputs, and optimization algorithms. Not a neural network-based model (i.e., less explainable).</a:t>
            </a:r>
          </a:p>
          <a:p>
            <a:pPr lvl="1"/>
            <a:r>
              <a:rPr lang="en-US" sz="1800" dirty="0"/>
              <a:t>Trend, Daily/Weekly/Yearly Seasonality, Holidays, External regressors...</a:t>
            </a:r>
          </a:p>
          <a:p>
            <a:pPr lvl="1"/>
            <a:r>
              <a:rPr lang="en-US" sz="1800" dirty="0"/>
              <a:t>Weights, values of components are part of the output.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Uses “non-linear” algorithms for seasonality– although it is optimized as a linear model (Fourier Series).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Bayesian statistics to harness prior-knowledge: residuals ~ normal distribution.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Robustness to missing data and outliers:</a:t>
            </a:r>
          </a:p>
          <a:p>
            <a:pPr lvl="1"/>
            <a:r>
              <a:rPr lang="en-US" sz="1800" dirty="0"/>
              <a:t>Data missing handling + Fitting downweighs outliers + L1 loss function &gt; minimizes absolute deviations, not squared + Bayesian inference by sampling.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6F9E6-AC3B-67E6-D54E-25CF86EE37C5}"/>
              </a:ext>
            </a:extLst>
          </p:cNvPr>
          <p:cNvSpPr txBox="1"/>
          <p:nvPr/>
        </p:nvSpPr>
        <p:spPr>
          <a:xfrm>
            <a:off x="6763871" y="59301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3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1CE-921D-2B72-C707-6B7BDA34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4501"/>
          </a:xfrm>
        </p:spPr>
        <p:txBody>
          <a:bodyPr/>
          <a:lstStyle/>
          <a:p>
            <a:r>
              <a:rPr lang="en-US" dirty="0"/>
              <a:t>When Prophet?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DEF5-F5C4-5BF6-6978-B38A1213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82393"/>
            <a:ext cx="9601200" cy="3493214"/>
          </a:xfrm>
        </p:spPr>
        <p:txBody>
          <a:bodyPr>
            <a:normAutofit fontScale="85000"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u="sng" dirty="0"/>
              <a:t>ARIMA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short-term forecasting.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Evolves in time: “x” past values and errors to predict “y”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Future values depend on past values in a sequential time-dependent manner.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Relationship between lags of past observation &amp; their errors.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So future predictions errors are assumed to be 0 &gt;&gt; </a:t>
            </a:r>
            <a:r>
              <a:rPr lang="en-GB" b="1" dirty="0"/>
              <a:t>increased uncertainty as forecasts extend out.</a:t>
            </a:r>
          </a:p>
          <a:p>
            <a:pPr marL="457200" lvl="1" indent="0">
              <a:buNone/>
            </a:pPr>
            <a:endParaRPr lang="en-GB" b="1" dirty="0"/>
          </a:p>
          <a:p>
            <a:pPr marL="98298" indent="-171450">
              <a:buFont typeface="Arial" panose="020B0604020202020204" pitchFamily="34" charset="0"/>
              <a:buChar char="•"/>
            </a:pPr>
            <a:r>
              <a:rPr lang="en-GB" b="1" u="sng" dirty="0"/>
              <a:t>Prophet (Decomposition)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long-term forecasting.</a:t>
            </a:r>
            <a:endParaRPr lang="en-GB" b="1" i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Curve-fitting problem: regression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Combination of components (trend, seasonality, holidays, regressors…) by fitting curves to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Weights, values of components are part of the output.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564BC-7B6E-6CEA-DF1C-1950B267B691}"/>
              </a:ext>
            </a:extLst>
          </p:cNvPr>
          <p:cNvSpPr/>
          <p:nvPr/>
        </p:nvSpPr>
        <p:spPr>
          <a:xfrm>
            <a:off x="1371600" y="5517225"/>
            <a:ext cx="9447088" cy="6549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Prophet’s components’ coefficients are helpful inputs to short-term forecasts.</a:t>
            </a:r>
          </a:p>
        </p:txBody>
      </p:sp>
    </p:spTree>
    <p:extLst>
      <p:ext uri="{BB962C8B-B14F-4D97-AF65-F5344CB8AC3E}">
        <p14:creationId xmlns:p14="http://schemas.microsoft.com/office/powerpoint/2010/main" val="378580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B5F3-FB51-8414-2010-9135F4638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Prophet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5F9AB-F743-BB34-FE47-01F0F03DE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402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Underlying components and logic.</a:t>
            </a:r>
          </a:p>
          <a:p>
            <a:r>
              <a:rPr lang="en-US" dirty="0"/>
              <a:t>Using </a:t>
            </a:r>
            <a:r>
              <a:rPr lang="en-US" dirty="0" err="1"/>
              <a:t>Hyperopt</a:t>
            </a:r>
            <a:r>
              <a:rPr lang="en-US" dirty="0"/>
              <a:t> to optimize hyperparameter selection</a:t>
            </a:r>
          </a:p>
          <a:p>
            <a:pPr algn="r"/>
            <a:endParaRPr lang="en-US" sz="1800" i="1" dirty="0"/>
          </a:p>
          <a:p>
            <a:pPr algn="r"/>
            <a:r>
              <a:rPr lang="en-US" sz="1800" i="1" dirty="0"/>
              <a:t>*Bayesian time-series modeling</a:t>
            </a:r>
            <a:endParaRPr lang="en-US" i="1" dirty="0"/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BB04C51-DDF1-BBBD-C6CF-B9FBD15EC4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6E21FFC0-5B11-BFFD-30DD-B2111D13CE3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837" y="5085285"/>
            <a:ext cx="501491" cy="6072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243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pic>
        <p:nvPicPr>
          <p:cNvPr id="52" name="Picture 5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6A1498-37BB-2DC4-D5C7-29A64BBC7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F02FCB-687E-526C-99B9-62F7C80487F4}"/>
              </a:ext>
            </a:extLst>
          </p:cNvPr>
          <p:cNvSpPr/>
          <p:nvPr/>
        </p:nvSpPr>
        <p:spPr>
          <a:xfrm>
            <a:off x="5937642" y="465852"/>
            <a:ext cx="356753" cy="58087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Signal Breakdown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99ADC-2A47-567C-9940-186A2C0C1161}"/>
              </a:ext>
            </a:extLst>
          </p:cNvPr>
          <p:cNvSpPr/>
          <p:nvPr/>
        </p:nvSpPr>
        <p:spPr>
          <a:xfrm rot="5400000">
            <a:off x="10550086" y="408381"/>
            <a:ext cx="503902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Trend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C986A7-C27A-55BF-5222-DE50A940BCDC}"/>
              </a:ext>
            </a:extLst>
          </p:cNvPr>
          <p:cNvSpPr/>
          <p:nvPr/>
        </p:nvSpPr>
        <p:spPr>
          <a:xfrm rot="5400000">
            <a:off x="10550087" y="1644922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Yearly Seasonality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DD0E6A-67B8-018F-D07D-01762E27C1AF}"/>
              </a:ext>
            </a:extLst>
          </p:cNvPr>
          <p:cNvSpPr/>
          <p:nvPr/>
        </p:nvSpPr>
        <p:spPr>
          <a:xfrm rot="5400000">
            <a:off x="10550087" y="2822266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Weekly Seasonality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7DC0AA-7939-B12F-0B65-EA1C433D354B}"/>
              </a:ext>
            </a:extLst>
          </p:cNvPr>
          <p:cNvSpPr/>
          <p:nvPr/>
        </p:nvSpPr>
        <p:spPr>
          <a:xfrm rot="5400000">
            <a:off x="10547466" y="4060595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Holidays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6DCBB-2761-747D-45DC-67EBCA0BED94}"/>
              </a:ext>
            </a:extLst>
          </p:cNvPr>
          <p:cNvSpPr/>
          <p:nvPr/>
        </p:nvSpPr>
        <p:spPr>
          <a:xfrm rot="5400000">
            <a:off x="10553388" y="5175356"/>
            <a:ext cx="503901" cy="10401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Weather</a:t>
            </a:r>
          </a:p>
          <a:p>
            <a:pPr algn="ctr"/>
            <a:r>
              <a:rPr lang="en-GB" sz="1013" dirty="0"/>
              <a:t>Regressors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D53E6D-5BAB-FD4E-69F8-CA8B7B44F08E}"/>
              </a:ext>
            </a:extLst>
          </p:cNvPr>
          <p:cNvSpPr/>
          <p:nvPr/>
        </p:nvSpPr>
        <p:spPr>
          <a:xfrm>
            <a:off x="5815038" y="317499"/>
            <a:ext cx="5678461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1DCA50F-FD87-77BE-7793-0CF3488BF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53" y="384798"/>
            <a:ext cx="3659704" cy="1185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4AA73F6-80CD-AD8C-3220-6F6870E82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560010"/>
            <a:ext cx="3683093" cy="1209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F6F0AE-BBF6-3B6F-A448-4A9299600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08" y="2754038"/>
            <a:ext cx="3702983" cy="12125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F4EC04-1F99-88C6-9EFF-56BEC70A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13" y="3958016"/>
            <a:ext cx="3713040" cy="121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E135D03-4086-F423-8CA4-60FC2BE3F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42" y="5162711"/>
            <a:ext cx="3729712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652" y="92638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91717" y="-126488"/>
            <a:ext cx="368238" cy="66143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Forecast + Trend Changepoints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507" y="1103946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994" y="1106301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2019" y="1125200"/>
            <a:ext cx="1161000" cy="13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779E9-8E76-1D02-7EA7-F4787B24B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561" y="3429000"/>
            <a:ext cx="4758466" cy="2844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283F9-17F2-76C8-5DDF-C72DF18C700A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2368330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6031-8A17-F191-3EFF-BD18E2A5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DB44673-219C-9D36-B82B-22065A859B6E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EB650046-1B1F-EFCA-0997-440E1EBA3A25}"/>
              </a:ext>
            </a:extLst>
          </p:cNvPr>
          <p:cNvSpPr txBox="1">
            <a:spLocks/>
          </p:cNvSpPr>
          <p:nvPr/>
        </p:nvSpPr>
        <p:spPr>
          <a:xfrm>
            <a:off x="1045378" y="5401782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/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blipFill>
                <a:blip r:embed="rId4"/>
                <a:stretch>
                  <a:fillRect t="-52632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17A5F930-3035-7A72-BED9-38445A8B13A5}"/>
              </a:ext>
            </a:extLst>
          </p:cNvPr>
          <p:cNvSpPr/>
          <p:nvPr/>
        </p:nvSpPr>
        <p:spPr>
          <a:xfrm rot="5400000">
            <a:off x="2831200" y="3334392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1B2071-D676-DDA1-4254-EFA2AD8765F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E1EAA78F-763F-CCEB-E376-6E7D2259A071}"/>
              </a:ext>
            </a:extLst>
          </p:cNvPr>
          <p:cNvSpPr txBox="1">
            <a:spLocks/>
          </p:cNvSpPr>
          <p:nvPr/>
        </p:nvSpPr>
        <p:spPr>
          <a:xfrm>
            <a:off x="1045376" y="3446959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23E80E-55D6-BF53-F690-4A3E9448CBA8}"/>
              </a:ext>
            </a:extLst>
          </p:cNvPr>
          <p:cNvSpPr/>
          <p:nvPr/>
        </p:nvSpPr>
        <p:spPr>
          <a:xfrm rot="5400000">
            <a:off x="2831199" y="1379569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/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GB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9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𝑖𝑛𝑖𝑡𝑖𝑎𝑙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𝑔𝑟𝑜𝑤𝑡h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𝑖𝑛𝑑𝑖𝑐𝑎𝑡𝑜𝑟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𝑝𝑎𝑟𝑎𝑚𝑒𝑡𝑒𝑟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𝑐h𝑒𝑐𝑘𝑝𝑜𝑖𝑛𝑡𝑠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3F3F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endParaRPr lang="en-GB" sz="10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blipFill>
                <a:blip r:embed="rId5"/>
                <a:stretch>
                  <a:fillRect b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A2852246-D2F6-9F1E-BB29-1DC7973DE625}"/>
              </a:ext>
            </a:extLst>
          </p:cNvPr>
          <p:cNvSpPr txBox="1">
            <a:spLocks/>
          </p:cNvSpPr>
          <p:nvPr/>
        </p:nvSpPr>
        <p:spPr>
          <a:xfrm>
            <a:off x="5036149" y="3441705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7B695F-748B-5437-065E-991632F97665}"/>
              </a:ext>
            </a:extLst>
          </p:cNvPr>
          <p:cNvSpPr/>
          <p:nvPr/>
        </p:nvSpPr>
        <p:spPr>
          <a:xfrm rot="5400000">
            <a:off x="6821972" y="1374314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/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., 365.25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𝑦𝑒𝑎𝑟𝑙𝑦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𝑠𝑒𝑎𝑠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</a:t>
                </a:r>
                <a:r>
                  <a:rPr lang="en-GB" sz="1013" b="1" dirty="0">
                    <a:solidFill>
                      <a:srgbClr val="3F3F3F"/>
                    </a:solidFill>
                    <a:latin typeface="Arial" panose="020B0604020202020204"/>
                  </a:rPr>
                  <a:t>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 for each n]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𝑡𝑒𝑟𝑚𝑠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blipFill>
                <a:blip r:embed="rId6"/>
                <a:stretch>
                  <a:fillRect t="-33654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/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/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/>
              <p:nvPr/>
            </p:nvSpPr>
            <p:spPr>
              <a:xfrm>
                <a:off x="5769769" y="5668269"/>
                <a:ext cx="1900238" cy="251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013" b="0" i="1" smtClean="0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668269"/>
                <a:ext cx="1900238" cy="2511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A8EE0A26-D198-FC6E-60CC-56B717EEC306}"/>
              </a:ext>
            </a:extLst>
          </p:cNvPr>
          <p:cNvSpPr/>
          <p:nvPr/>
        </p:nvSpPr>
        <p:spPr>
          <a:xfrm rot="5400000">
            <a:off x="6821971" y="3001070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99AB8401-9CED-7F1E-8F47-1B89F28BFA11}"/>
              </a:ext>
            </a:extLst>
          </p:cNvPr>
          <p:cNvSpPr txBox="1">
            <a:spLocks/>
          </p:cNvSpPr>
          <p:nvPr/>
        </p:nvSpPr>
        <p:spPr>
          <a:xfrm>
            <a:off x="8979294" y="3426259"/>
            <a:ext cx="3056871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24F3D7-C73C-EDE6-EAC7-28B0C72F6D94}"/>
              </a:ext>
            </a:extLst>
          </p:cNvPr>
          <p:cNvSpPr/>
          <p:nvPr/>
        </p:nvSpPr>
        <p:spPr>
          <a:xfrm rot="5400000">
            <a:off x="10371884" y="1752104"/>
            <a:ext cx="271685" cy="305687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/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blipFill>
                <a:blip r:embed="rId10"/>
                <a:stretch>
                  <a:fillRect t="-14925" b="-8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/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D6F25F3A-951A-A627-5E4C-6E40DA44795E}"/>
              </a:ext>
            </a:extLst>
          </p:cNvPr>
          <p:cNvSpPr txBox="1"/>
          <p:nvPr/>
        </p:nvSpPr>
        <p:spPr>
          <a:xfrm>
            <a:off x="9007767" y="5712417"/>
            <a:ext cx="292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/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013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</m:oMath>
                </a14:m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solidFill>
                      <a:schemeClr val="tx1"/>
                    </a:solidFill>
                    <a:latin typeface="Arial" panose="020B0604020202020204"/>
                  </a:rPr>
                  <a:t>i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]</a:t>
                </a: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013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latin typeface="Arial" panose="020B0604020202020204"/>
                  </a:rPr>
                  <a:t>i</a:t>
                </a:r>
                <a:r>
                  <a:rPr lang="en-US" sz="900" b="1" i="1" dirty="0">
                    <a:latin typeface="Arial" panose="020B0604020202020204"/>
                  </a:rPr>
                  <a:t>]</a:t>
                </a:r>
                <a:endParaRPr lang="en-US" sz="1013" b="1" i="1" dirty="0"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BB7906-BEFF-4F3C-9223-71A77617A4C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16C97-94BC-CEF7-C65A-6BDF491B6AB1}"/>
              </a:ext>
            </a:extLst>
          </p:cNvPr>
          <p:cNvSpPr txBox="1"/>
          <p:nvPr/>
        </p:nvSpPr>
        <p:spPr>
          <a:xfrm>
            <a:off x="8356922" y="229858"/>
            <a:ext cx="3579436" cy="64633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fourier_series_graphical.py</a:t>
            </a:r>
            <a:r>
              <a:rPr lang="en-US" dirty="0"/>
              <a:t> </a:t>
            </a:r>
            <a:r>
              <a:rPr lang="en-US" dirty="0">
                <a:hlinkClick r:id="rId14"/>
              </a:rPr>
              <a:t>http://127.0.0.1:8050/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448EE2-865F-5A99-509A-CC799CECDC02}"/>
              </a:ext>
            </a:extLst>
          </p:cNvPr>
          <p:cNvCxnSpPr>
            <a:cxnSpLocks/>
          </p:cNvCxnSpPr>
          <p:nvPr/>
        </p:nvCxnSpPr>
        <p:spPr>
          <a:xfrm flipV="1">
            <a:off x="8542116" y="956877"/>
            <a:ext cx="856527" cy="2214273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7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1DDCB-B17F-9833-475E-7FC006242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12946F-78A9-B7A5-EABC-1A0EB355F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4CC72D59-8B1E-D3EE-C3FB-3ECD6BED2C90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A1BE15D-B4E1-7A50-7E40-92721292C706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7A8DBB44-B6E9-146E-910C-552AF42C189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CE12184-1C9B-C332-1887-3FA7719531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43B234-D365-2A05-3910-970EEABF0048}"/>
              </a:ext>
            </a:extLst>
          </p:cNvPr>
          <p:cNvSpPr txBox="1">
            <a:spLocks/>
          </p:cNvSpPr>
          <p:nvPr/>
        </p:nvSpPr>
        <p:spPr>
          <a:xfrm>
            <a:off x="1371600" y="3157598"/>
            <a:ext cx="10637520" cy="7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Regularization + Objective Function </a:t>
            </a:r>
            <a:r>
              <a:rPr lang="en-US" sz="2700" dirty="0"/>
              <a:t>in classic ML…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87776B-B78C-D45A-9A1D-EA28287D52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43246" y="4149570"/>
                <a:ext cx="8129451" cy="235176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objective is to minimize the sum of the errors (residuals) plus the regularization penalties: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1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m:rPr>
                          <m:nor/>
                        </m:rPr>
                        <a:rPr lang="en-US" sz="11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a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b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a:rPr lang="en-GB" sz="11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GB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||₂²</m:t>
                      </m:r>
                    </m:oMath>
                  </m:oMathPara>
                </a14:m>
                <a:endParaRPr lang="en-US" sz="1100" dirty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1100" dirty="0"/>
                  <a:t>where: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100" i="1" dirty="0"/>
                  <a:t> is the fitted value at time t.</a:t>
                </a:r>
              </a:p>
              <a:p>
                <a:pPr marL="0" indent="0">
                  <a:buNone/>
                </a:pPr>
                <a:r>
                  <a:rPr lang="en-GB" sz="1100" dirty="0"/>
                  <a:t>The penalties on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100" dirty="0"/>
                  <a:t>, and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1100" dirty="0"/>
                  <a:t> discourage large coefficients, resulting in a smoother trend and seasonal components that better generalize to new data.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787776B-B78C-D45A-9A1D-EA28287D5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246" y="4149570"/>
                <a:ext cx="8129451" cy="2351767"/>
              </a:xfrm>
              <a:prstGeom prst="rect">
                <a:avLst/>
              </a:prstGeom>
              <a:blipFill>
                <a:blip r:embed="rId5"/>
                <a:stretch>
                  <a:fillRect l="-311" t="-1058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E911956-3E12-8150-1AD0-AA15C28C8CDE}"/>
              </a:ext>
            </a:extLst>
          </p:cNvPr>
          <p:cNvSpPr/>
          <p:nvPr/>
        </p:nvSpPr>
        <p:spPr>
          <a:xfrm>
            <a:off x="9426302" y="4149569"/>
            <a:ext cx="2393632" cy="23517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200" b="1" u="sng" dirty="0">
                <a:solidFill>
                  <a:srgbClr val="0E0E0E"/>
                </a:solidFill>
              </a:rPr>
              <a:t>Equivalent:</a:t>
            </a:r>
          </a:p>
          <a:p>
            <a:endParaRPr lang="en-AU" sz="1200" dirty="0">
              <a:solidFill>
                <a:srgbClr val="0E0E0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rgbClr val="0E0E0E"/>
                </a:solidFill>
                <a:effectLst/>
              </a:rPr>
              <a:t>L1 loss function </a:t>
            </a:r>
            <a:r>
              <a:rPr lang="en-AU" sz="1200" dirty="0">
                <a:solidFill>
                  <a:srgbClr val="0E0E0E"/>
                </a:solidFill>
              </a:rPr>
              <a:t>for</a:t>
            </a:r>
            <a:r>
              <a:rPr lang="en-AU" sz="1200" dirty="0">
                <a:solidFill>
                  <a:srgbClr val="0E0E0E"/>
                </a:solidFill>
                <a:effectLst/>
              </a:rPr>
              <a:t> more robustness to outliers because it penalizes them linearly</a:t>
            </a:r>
            <a:r>
              <a:rPr lang="en-AU" sz="1200" dirty="0">
                <a:solidFill>
                  <a:srgbClr val="0E0E0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>
                <a:solidFill>
                  <a:srgbClr val="0E0E0E"/>
                </a:solidFill>
                <a:effectLst/>
              </a:rPr>
              <a:t>L2 (Ridge Regression) penalizes the hyperparameters quadratically.</a:t>
            </a:r>
          </a:p>
        </p:txBody>
      </p:sp>
    </p:spTree>
    <p:extLst>
      <p:ext uri="{BB962C8B-B14F-4D97-AF65-F5344CB8AC3E}">
        <p14:creationId xmlns:p14="http://schemas.microsoft.com/office/powerpoint/2010/main" val="250382332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16717</TotalTime>
  <Words>2877</Words>
  <Application>Microsoft Macintosh PowerPoint</Application>
  <PresentationFormat>Widescreen</PresentationFormat>
  <Paragraphs>332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.SF NS</vt:lpstr>
      <vt:lpstr>Aptos</vt:lpstr>
      <vt:lpstr>Arial</vt:lpstr>
      <vt:lpstr>Cambria Math</vt:lpstr>
      <vt:lpstr>Franklin Gothic Book</vt:lpstr>
      <vt:lpstr>source-sans-pro</vt:lpstr>
      <vt:lpstr>Times New Roman</vt:lpstr>
      <vt:lpstr>Wingdings</vt:lpstr>
      <vt:lpstr>Crop</vt:lpstr>
      <vt:lpstr>Bayesian time-series forecasting: prophet</vt:lpstr>
      <vt:lpstr>Time-Series Forecasting</vt:lpstr>
      <vt:lpstr>Why Prophet? in Power Demand Forecasting</vt:lpstr>
      <vt:lpstr>When Prophet?</vt:lpstr>
      <vt:lpstr>Prophet forecasting</vt:lpstr>
      <vt:lpstr>PowerPoint Presentation</vt:lpstr>
      <vt:lpstr>PowerPoint Presentation</vt:lpstr>
      <vt:lpstr>Prophet Objective Function</vt:lpstr>
      <vt:lpstr>Prophet Objective Function</vt:lpstr>
      <vt:lpstr>Bayesian probabilities Refreshing memory</vt:lpstr>
      <vt:lpstr>Model Fitting, Posterior Distribution</vt:lpstr>
      <vt:lpstr>Graph of the steps taken by Prophet + HP...</vt:lpstr>
      <vt:lpstr>GB daily model</vt:lpstr>
      <vt:lpstr>Main Components </vt:lpstr>
      <vt:lpstr>Back-cast and Forecast</vt:lpstr>
      <vt:lpstr>Noise, Error, Residuals from back-casting</vt:lpstr>
      <vt:lpstr>Noise by Day of Week</vt:lpstr>
      <vt:lpstr>GB monthly model</vt:lpstr>
      <vt:lpstr>Into Monthly Modelling</vt:lpstr>
      <vt:lpstr>Main Components using weather/holidays-corrected demand...</vt:lpstr>
      <vt:lpstr>Some thoughts</vt:lpstr>
      <vt:lpstr>Scenarios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t3260</dc:creator>
  <cp:lastModifiedBy>t3260</cp:lastModifiedBy>
  <cp:revision>75</cp:revision>
  <dcterms:created xsi:type="dcterms:W3CDTF">2024-07-22T10:59:02Z</dcterms:created>
  <dcterms:modified xsi:type="dcterms:W3CDTF">2024-10-17T19:06:00Z</dcterms:modified>
</cp:coreProperties>
</file>